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11" r:id="rId2"/>
    <p:sldId id="288" r:id="rId3"/>
    <p:sldId id="258" r:id="rId4"/>
    <p:sldId id="275" r:id="rId5"/>
    <p:sldId id="290" r:id="rId6"/>
    <p:sldId id="293" r:id="rId7"/>
    <p:sldId id="294" r:id="rId8"/>
    <p:sldId id="295" r:id="rId9"/>
    <p:sldId id="310" r:id="rId10"/>
    <p:sldId id="300" r:id="rId11"/>
    <p:sldId id="301" r:id="rId12"/>
    <p:sldId id="302" r:id="rId13"/>
    <p:sldId id="304" r:id="rId14"/>
    <p:sldId id="305" r:id="rId15"/>
    <p:sldId id="306" r:id="rId16"/>
    <p:sldId id="307" r:id="rId17"/>
    <p:sldId id="308" r:id="rId18"/>
    <p:sldId id="31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57651" autoAdjust="0"/>
  </p:normalViewPr>
  <p:slideViewPr>
    <p:cSldViewPr>
      <p:cViewPr varScale="1">
        <p:scale>
          <a:sx n="88" d="100"/>
          <a:sy n="88" d="100"/>
        </p:scale>
        <p:origin x="1315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F707A-D3EE-4E4B-8A57-ABDED63BE84E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7A20B-83EA-4C26-BBED-6BBCA6DF8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32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E6A-50A4-453E-ACD5-ACC9DB4C8117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64845970-E373-4AD4-9A17-3E8AEF36E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67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E6A-50A4-453E-ACD5-ACC9DB4C8117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4845970-E373-4AD4-9A17-3E8AEF36E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45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E6A-50A4-453E-ACD5-ACC9DB4C8117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4845970-E373-4AD4-9A17-3E8AEF36E37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2890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E6A-50A4-453E-ACD5-ACC9DB4C8117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4845970-E373-4AD4-9A17-3E8AEF36E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23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E6A-50A4-453E-ACD5-ACC9DB4C8117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4845970-E373-4AD4-9A17-3E8AEF36E37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5900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E6A-50A4-453E-ACD5-ACC9DB4C8117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4845970-E373-4AD4-9A17-3E8AEF36E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88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E6A-50A4-453E-ACD5-ACC9DB4C8117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5970-E373-4AD4-9A17-3E8AEF36E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59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E6A-50A4-453E-ACD5-ACC9DB4C8117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5970-E373-4AD4-9A17-3E8AEF36E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1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E6A-50A4-453E-ACD5-ACC9DB4C8117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5970-E373-4AD4-9A17-3E8AEF36E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3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E6A-50A4-453E-ACD5-ACC9DB4C8117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4845970-E373-4AD4-9A17-3E8AEF36E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20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E6A-50A4-453E-ACD5-ACC9DB4C8117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4845970-E373-4AD4-9A17-3E8AEF36E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5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E6A-50A4-453E-ACD5-ACC9DB4C8117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4845970-E373-4AD4-9A17-3E8AEF36E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86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E6A-50A4-453E-ACD5-ACC9DB4C8117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5970-E373-4AD4-9A17-3E8AEF36E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74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E6A-50A4-453E-ACD5-ACC9DB4C8117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5970-E373-4AD4-9A17-3E8AEF36E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1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E6A-50A4-453E-ACD5-ACC9DB4C8117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5970-E373-4AD4-9A17-3E8AEF36E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93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E6A-50A4-453E-ACD5-ACC9DB4C8117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4845970-E373-4AD4-9A17-3E8AEF36E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7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CAE6A-50A4-453E-ACD5-ACC9DB4C8117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4845970-E373-4AD4-9A17-3E8AEF36E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3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slide" Target="slide15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slide" Target="slide15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slide" Target="slide15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slide" Target="slide15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slide" Target="slide15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slide" Target="slide15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slide" Target="slide15.xml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slide" Target="slide15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ình nền Hoa Quả Và Rau Ảnh Nền, Trái Cây, Rau, Sáng Background Vector để  tải xuống miễn phí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59" name="Group 17"/>
          <p:cNvGrpSpPr>
            <a:grpSpLocks/>
          </p:cNvGrpSpPr>
          <p:nvPr/>
        </p:nvGrpSpPr>
        <p:grpSpPr bwMode="auto">
          <a:xfrm>
            <a:off x="0" y="0"/>
            <a:ext cx="9144000" cy="609600"/>
            <a:chOff x="0" y="0"/>
            <a:chExt cx="5760" cy="432"/>
          </a:xfrm>
        </p:grpSpPr>
        <p:sp>
          <p:nvSpPr>
            <p:cNvPr id="19462" name="Rectangle 18" descr="Parchment"/>
            <p:cNvSpPr>
              <a:spLocks noChangeArrowheads="1"/>
            </p:cNvSpPr>
            <p:nvPr/>
          </p:nvSpPr>
          <p:spPr bwMode="auto">
            <a:xfrm>
              <a:off x="0" y="0"/>
              <a:ext cx="5760" cy="432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3600" b="1">
                  <a:solidFill>
                    <a:srgbClr val="0066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 NGHỆ TRỒNG TRỌT 10</a:t>
              </a:r>
            </a:p>
          </p:txBody>
        </p:sp>
        <p:pic>
          <p:nvPicPr>
            <p:cNvPr id="19463" name="Picture 6" descr="AG00630_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48"/>
              <a:ext cx="624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60" name="Picture 2" descr="ico-fl-r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90488"/>
            <a:ext cx="838200" cy="83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8275" y="1949931"/>
            <a:ext cx="8763001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</a:t>
            </a:r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</a:p>
          <a:p>
            <a:pPr algn="ctr">
              <a:defRPr/>
            </a:pPr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THAM DỰ TIẾT HỌC</a:t>
            </a:r>
            <a:endParaRPr lang="en-US" sz="48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18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3200" b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LUYỆN TẬP</a:t>
            </a:r>
            <a:r>
              <a:rPr lang="en-US" sz="3200" b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3200" b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353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chuồng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kali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Right Arrow 3">
            <a:hlinkClick r:id="rId5" action="ppaction://hlinksldjump"/>
          </p:cNvPr>
          <p:cNvSpPr/>
          <p:nvPr/>
        </p:nvSpPr>
        <p:spPr>
          <a:xfrm>
            <a:off x="722085" y="5951562"/>
            <a:ext cx="381000" cy="304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1" descr="Đong h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94162"/>
            <a:ext cx="24384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38"/>
          <p:cNvSpPr>
            <a:spLocks noChangeArrowheads="1"/>
          </p:cNvSpPr>
          <p:nvPr/>
        </p:nvSpPr>
        <p:spPr bwMode="auto">
          <a:xfrm>
            <a:off x="4359729" y="4262462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FF3300"/>
                </a:solidFill>
              </a:rPr>
              <a:t>00</a:t>
            </a:r>
          </a:p>
        </p:txBody>
      </p:sp>
      <p:sp>
        <p:nvSpPr>
          <p:cNvPr id="8" name="Oval 37"/>
          <p:cNvSpPr>
            <a:spLocks noChangeArrowheads="1"/>
          </p:cNvSpPr>
          <p:nvPr/>
        </p:nvSpPr>
        <p:spPr bwMode="auto">
          <a:xfrm>
            <a:off x="4359729" y="4244319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01</a:t>
            </a:r>
          </a:p>
        </p:txBody>
      </p:sp>
      <p:sp>
        <p:nvSpPr>
          <p:cNvPr id="9" name="Oval 36"/>
          <p:cNvSpPr>
            <a:spLocks noChangeArrowheads="1"/>
          </p:cNvSpPr>
          <p:nvPr/>
        </p:nvSpPr>
        <p:spPr bwMode="auto">
          <a:xfrm>
            <a:off x="4356100" y="4275162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02</a:t>
            </a:r>
          </a:p>
        </p:txBody>
      </p:sp>
      <p:sp>
        <p:nvSpPr>
          <p:cNvPr id="10" name="Oval 35"/>
          <p:cNvSpPr>
            <a:spLocks noChangeArrowheads="1"/>
          </p:cNvSpPr>
          <p:nvPr/>
        </p:nvSpPr>
        <p:spPr bwMode="auto">
          <a:xfrm>
            <a:off x="4356100" y="4262462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03</a:t>
            </a:r>
          </a:p>
        </p:txBody>
      </p:sp>
      <p:sp>
        <p:nvSpPr>
          <p:cNvPr id="11" name="Oval 34"/>
          <p:cNvSpPr>
            <a:spLocks noChangeArrowheads="1"/>
          </p:cNvSpPr>
          <p:nvPr/>
        </p:nvSpPr>
        <p:spPr bwMode="auto">
          <a:xfrm>
            <a:off x="4356100" y="4244319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04</a:t>
            </a:r>
          </a:p>
        </p:txBody>
      </p:sp>
      <p:sp>
        <p:nvSpPr>
          <p:cNvPr id="12" name="Oval 33"/>
          <p:cNvSpPr>
            <a:spLocks noChangeArrowheads="1"/>
          </p:cNvSpPr>
          <p:nvPr/>
        </p:nvSpPr>
        <p:spPr bwMode="auto">
          <a:xfrm>
            <a:off x="4356100" y="4287862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05</a:t>
            </a:r>
          </a:p>
        </p:txBody>
      </p:sp>
      <p:sp>
        <p:nvSpPr>
          <p:cNvPr id="13" name="Oval 32"/>
          <p:cNvSpPr>
            <a:spLocks noChangeArrowheads="1"/>
          </p:cNvSpPr>
          <p:nvPr/>
        </p:nvSpPr>
        <p:spPr bwMode="auto">
          <a:xfrm>
            <a:off x="4356100" y="4275162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06</a:t>
            </a:r>
          </a:p>
        </p:txBody>
      </p:sp>
      <p:sp>
        <p:nvSpPr>
          <p:cNvPr id="14" name="Oval 31"/>
          <p:cNvSpPr>
            <a:spLocks noChangeArrowheads="1"/>
          </p:cNvSpPr>
          <p:nvPr/>
        </p:nvSpPr>
        <p:spPr bwMode="auto">
          <a:xfrm>
            <a:off x="4356100" y="4262462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07</a:t>
            </a:r>
          </a:p>
        </p:txBody>
      </p:sp>
      <p:sp>
        <p:nvSpPr>
          <p:cNvPr id="15" name="Oval 30"/>
          <p:cNvSpPr>
            <a:spLocks noChangeArrowheads="1"/>
          </p:cNvSpPr>
          <p:nvPr/>
        </p:nvSpPr>
        <p:spPr bwMode="auto">
          <a:xfrm>
            <a:off x="4356100" y="4262462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08</a:t>
            </a:r>
          </a:p>
        </p:txBody>
      </p:sp>
      <p:sp>
        <p:nvSpPr>
          <p:cNvPr id="16" name="Oval 29"/>
          <p:cNvSpPr>
            <a:spLocks noChangeArrowheads="1"/>
          </p:cNvSpPr>
          <p:nvPr/>
        </p:nvSpPr>
        <p:spPr bwMode="auto">
          <a:xfrm>
            <a:off x="4356100" y="4262462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09</a:t>
            </a:r>
          </a:p>
        </p:txBody>
      </p:sp>
      <p:sp>
        <p:nvSpPr>
          <p:cNvPr id="17" name="Oval 28"/>
          <p:cNvSpPr>
            <a:spLocks noChangeArrowheads="1"/>
          </p:cNvSpPr>
          <p:nvPr/>
        </p:nvSpPr>
        <p:spPr bwMode="auto">
          <a:xfrm>
            <a:off x="4356100" y="4262462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18" name="Oval 17"/>
          <p:cNvSpPr/>
          <p:nvPr/>
        </p:nvSpPr>
        <p:spPr>
          <a:xfrm>
            <a:off x="455385" y="4673613"/>
            <a:ext cx="533400" cy="6096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3200" b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LUYỆN TẬP</a:t>
            </a:r>
            <a:r>
              <a:rPr lang="en-US" sz="3200" b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3200" b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3570" y="1252015"/>
            <a:ext cx="7875815" cy="3659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ủ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lvl="0">
              <a:spcBef>
                <a:spcPct val="20000"/>
              </a:spcBef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latin typeface="Times New Roman"/>
              </a:rPr>
              <a:t>T</a:t>
            </a:r>
            <a:r>
              <a:rPr lang="en-US" sz="2800" dirty="0" err="1">
                <a:latin typeface="Times New Roman"/>
                <a:ea typeface="Calibri"/>
              </a:rPr>
              <a:t>hoáng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khí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nhiệt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độ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tăng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nhanh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đạt</a:t>
            </a:r>
            <a:r>
              <a:rPr lang="en-US" sz="2800" dirty="0">
                <a:latin typeface="Times New Roman"/>
                <a:ea typeface="Calibri"/>
              </a:rPr>
              <a:t> 60</a:t>
            </a:r>
            <a:r>
              <a:rPr lang="en-US" sz="2800" baseline="30000" dirty="0">
                <a:latin typeface="Times New Roman"/>
                <a:ea typeface="Calibri"/>
              </a:rPr>
              <a:t>0</a:t>
            </a:r>
            <a:r>
              <a:rPr lang="en-US" sz="2800" dirty="0">
                <a:latin typeface="Times New Roman"/>
                <a:ea typeface="Calibri"/>
              </a:rPr>
              <a:t>C – 70</a:t>
            </a:r>
            <a:r>
              <a:rPr lang="en-US" sz="2800" baseline="30000" dirty="0">
                <a:latin typeface="Times New Roman"/>
                <a:ea typeface="Calibri"/>
              </a:rPr>
              <a:t>0</a:t>
            </a:r>
            <a:r>
              <a:rPr lang="en-US" sz="2800" dirty="0">
                <a:latin typeface="Times New Roman"/>
                <a:ea typeface="Calibri"/>
              </a:rPr>
              <a:t>C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latin typeface="Times New Roman"/>
                <a:cs typeface="Times New Roman"/>
              </a:rPr>
              <a:t>P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hân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được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nén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chặt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tưới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nước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đẩy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hết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không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khí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ra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khỏi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đóng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ủ.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</a:rPr>
              <a:t>T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</a:rPr>
              <a:t>hoáng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</a:rPr>
              <a:t>khí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</a:rPr>
              <a:t>nhiệt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</a:rPr>
              <a:t>độ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</a:rPr>
              <a:t>tăng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</a:rPr>
              <a:t>nhanh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</a:rPr>
              <a:t>đạt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 20</a:t>
            </a:r>
            <a:r>
              <a:rPr lang="en-US" sz="2800" baseline="30000" dirty="0">
                <a:solidFill>
                  <a:prstClr val="black"/>
                </a:solidFill>
                <a:latin typeface="Times New Roman"/>
                <a:ea typeface="Calibri"/>
              </a:rPr>
              <a:t>0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C – 35</a:t>
            </a:r>
            <a:r>
              <a:rPr lang="en-US" sz="2800" baseline="30000" dirty="0">
                <a:solidFill>
                  <a:prstClr val="black"/>
                </a:solidFill>
                <a:latin typeface="Times New Roman"/>
                <a:ea typeface="Calibri"/>
              </a:rPr>
              <a:t>0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C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</a:rPr>
              <a:t>Kị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</a:rPr>
              <a:t>khí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</a:rPr>
              <a:t>nhiệt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</a:rPr>
              <a:t>độ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</a:rPr>
              <a:t>tăng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</a:rPr>
              <a:t>nhanh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</a:rPr>
              <a:t>đạt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 60</a:t>
            </a:r>
            <a:r>
              <a:rPr lang="en-US" sz="2800" baseline="30000" dirty="0">
                <a:solidFill>
                  <a:prstClr val="black"/>
                </a:solidFill>
                <a:latin typeface="Times New Roman"/>
                <a:ea typeface="Calibri"/>
              </a:rPr>
              <a:t>0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C – 70</a:t>
            </a:r>
            <a:r>
              <a:rPr lang="en-US" sz="2800" baseline="30000" dirty="0">
                <a:solidFill>
                  <a:prstClr val="black"/>
                </a:solidFill>
                <a:latin typeface="Times New Roman"/>
                <a:ea typeface="Calibri"/>
              </a:rPr>
              <a:t>0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C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</a:pP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>
            <a:hlinkClick r:id="rId5" action="ppaction://hlinksldjump"/>
          </p:cNvPr>
          <p:cNvSpPr/>
          <p:nvPr/>
        </p:nvSpPr>
        <p:spPr>
          <a:xfrm>
            <a:off x="453571" y="5867400"/>
            <a:ext cx="381000" cy="304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1" descr="Đong h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786" y="4267200"/>
            <a:ext cx="24384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38"/>
          <p:cNvSpPr>
            <a:spLocks noChangeArrowheads="1"/>
          </p:cNvSpPr>
          <p:nvPr/>
        </p:nvSpPr>
        <p:spPr bwMode="auto">
          <a:xfrm>
            <a:off x="3414486" y="4635500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FF3300"/>
                </a:solidFill>
              </a:rPr>
              <a:t>00</a:t>
            </a:r>
          </a:p>
        </p:txBody>
      </p:sp>
      <p:sp>
        <p:nvSpPr>
          <p:cNvPr id="9" name="Oval 37"/>
          <p:cNvSpPr>
            <a:spLocks noChangeArrowheads="1"/>
          </p:cNvSpPr>
          <p:nvPr/>
        </p:nvSpPr>
        <p:spPr bwMode="auto">
          <a:xfrm>
            <a:off x="3414486" y="4635500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01</a:t>
            </a:r>
          </a:p>
        </p:txBody>
      </p:sp>
      <p:sp>
        <p:nvSpPr>
          <p:cNvPr id="10" name="Oval 36"/>
          <p:cNvSpPr>
            <a:spLocks noChangeArrowheads="1"/>
          </p:cNvSpPr>
          <p:nvPr/>
        </p:nvSpPr>
        <p:spPr bwMode="auto">
          <a:xfrm>
            <a:off x="3414486" y="4635500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02</a:t>
            </a:r>
          </a:p>
        </p:txBody>
      </p:sp>
      <p:sp>
        <p:nvSpPr>
          <p:cNvPr id="11" name="Oval 35"/>
          <p:cNvSpPr>
            <a:spLocks noChangeArrowheads="1"/>
          </p:cNvSpPr>
          <p:nvPr/>
        </p:nvSpPr>
        <p:spPr bwMode="auto">
          <a:xfrm>
            <a:off x="3414486" y="4635500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03</a:t>
            </a:r>
          </a:p>
        </p:txBody>
      </p:sp>
      <p:sp>
        <p:nvSpPr>
          <p:cNvPr id="12" name="Oval 34"/>
          <p:cNvSpPr>
            <a:spLocks noChangeArrowheads="1"/>
          </p:cNvSpPr>
          <p:nvPr/>
        </p:nvSpPr>
        <p:spPr bwMode="auto">
          <a:xfrm>
            <a:off x="3414486" y="4635500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04</a:t>
            </a:r>
          </a:p>
        </p:txBody>
      </p:sp>
      <p:sp>
        <p:nvSpPr>
          <p:cNvPr id="13" name="Oval 33"/>
          <p:cNvSpPr>
            <a:spLocks noChangeArrowheads="1"/>
          </p:cNvSpPr>
          <p:nvPr/>
        </p:nvSpPr>
        <p:spPr bwMode="auto">
          <a:xfrm>
            <a:off x="3414486" y="4635500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05</a:t>
            </a:r>
          </a:p>
        </p:txBody>
      </p:sp>
      <p:sp>
        <p:nvSpPr>
          <p:cNvPr id="14" name="Oval 32"/>
          <p:cNvSpPr>
            <a:spLocks noChangeArrowheads="1"/>
          </p:cNvSpPr>
          <p:nvPr/>
        </p:nvSpPr>
        <p:spPr bwMode="auto">
          <a:xfrm>
            <a:off x="3414486" y="4635500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06</a:t>
            </a:r>
          </a:p>
        </p:txBody>
      </p:sp>
      <p:sp>
        <p:nvSpPr>
          <p:cNvPr id="15" name="Oval 31"/>
          <p:cNvSpPr>
            <a:spLocks noChangeArrowheads="1"/>
          </p:cNvSpPr>
          <p:nvPr/>
        </p:nvSpPr>
        <p:spPr bwMode="auto">
          <a:xfrm>
            <a:off x="3414486" y="4635500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07</a:t>
            </a:r>
          </a:p>
        </p:txBody>
      </p:sp>
      <p:sp>
        <p:nvSpPr>
          <p:cNvPr id="16" name="Oval 30"/>
          <p:cNvSpPr>
            <a:spLocks noChangeArrowheads="1"/>
          </p:cNvSpPr>
          <p:nvPr/>
        </p:nvSpPr>
        <p:spPr bwMode="auto">
          <a:xfrm>
            <a:off x="3414486" y="4635500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08</a:t>
            </a:r>
          </a:p>
        </p:txBody>
      </p:sp>
      <p:sp>
        <p:nvSpPr>
          <p:cNvPr id="17" name="Oval 29"/>
          <p:cNvSpPr>
            <a:spLocks noChangeArrowheads="1"/>
          </p:cNvSpPr>
          <p:nvPr/>
        </p:nvSpPr>
        <p:spPr bwMode="auto">
          <a:xfrm>
            <a:off x="3414486" y="4635500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09</a:t>
            </a:r>
          </a:p>
        </p:txBody>
      </p:sp>
      <p:sp>
        <p:nvSpPr>
          <p:cNvPr id="18" name="Oval 28"/>
          <p:cNvSpPr>
            <a:spLocks noChangeArrowheads="1"/>
          </p:cNvSpPr>
          <p:nvPr/>
        </p:nvSpPr>
        <p:spPr bwMode="auto">
          <a:xfrm>
            <a:off x="3414486" y="4635500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19" name="Oval 18"/>
          <p:cNvSpPr/>
          <p:nvPr/>
        </p:nvSpPr>
        <p:spPr>
          <a:xfrm>
            <a:off x="453570" y="1752600"/>
            <a:ext cx="533400" cy="6096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2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7086600" cy="11430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LUYỆN TẬP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93271" y="1128730"/>
            <a:ext cx="8153400" cy="302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ct val="20000"/>
              </a:spcBef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lót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lót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lót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lót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>
            <a:hlinkClick r:id="rId5" action="ppaction://hlinksldjump"/>
          </p:cNvPr>
          <p:cNvSpPr/>
          <p:nvPr/>
        </p:nvSpPr>
        <p:spPr>
          <a:xfrm>
            <a:off x="600528" y="5740400"/>
            <a:ext cx="381000" cy="304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1" descr="Đong h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16508"/>
            <a:ext cx="24384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38"/>
          <p:cNvSpPr>
            <a:spLocks noChangeArrowheads="1"/>
          </p:cNvSpPr>
          <p:nvPr/>
        </p:nvSpPr>
        <p:spPr bwMode="auto">
          <a:xfrm>
            <a:off x="6235700" y="4472108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FF3300"/>
                </a:solidFill>
              </a:rPr>
              <a:t>00</a:t>
            </a:r>
          </a:p>
        </p:txBody>
      </p:sp>
      <p:sp>
        <p:nvSpPr>
          <p:cNvPr id="9" name="Oval 37"/>
          <p:cNvSpPr>
            <a:spLocks noChangeArrowheads="1"/>
          </p:cNvSpPr>
          <p:nvPr/>
        </p:nvSpPr>
        <p:spPr bwMode="auto">
          <a:xfrm>
            <a:off x="6248400" y="4489546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01</a:t>
            </a:r>
          </a:p>
        </p:txBody>
      </p:sp>
      <p:sp>
        <p:nvSpPr>
          <p:cNvPr id="10" name="Oval 36"/>
          <p:cNvSpPr>
            <a:spLocks noChangeArrowheads="1"/>
          </p:cNvSpPr>
          <p:nvPr/>
        </p:nvSpPr>
        <p:spPr bwMode="auto">
          <a:xfrm>
            <a:off x="6235700" y="4497508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02</a:t>
            </a:r>
          </a:p>
        </p:txBody>
      </p:sp>
      <p:sp>
        <p:nvSpPr>
          <p:cNvPr id="11" name="Oval 35"/>
          <p:cNvSpPr>
            <a:spLocks noChangeArrowheads="1"/>
          </p:cNvSpPr>
          <p:nvPr/>
        </p:nvSpPr>
        <p:spPr bwMode="auto">
          <a:xfrm>
            <a:off x="6248400" y="4497508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03</a:t>
            </a:r>
          </a:p>
        </p:txBody>
      </p:sp>
      <p:sp>
        <p:nvSpPr>
          <p:cNvPr id="12" name="Oval 34"/>
          <p:cNvSpPr>
            <a:spLocks noChangeArrowheads="1"/>
          </p:cNvSpPr>
          <p:nvPr/>
        </p:nvSpPr>
        <p:spPr bwMode="auto">
          <a:xfrm>
            <a:off x="6261100" y="4489546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04</a:t>
            </a:r>
          </a:p>
        </p:txBody>
      </p:sp>
      <p:sp>
        <p:nvSpPr>
          <p:cNvPr id="13" name="Oval 33"/>
          <p:cNvSpPr>
            <a:spLocks noChangeArrowheads="1"/>
          </p:cNvSpPr>
          <p:nvPr/>
        </p:nvSpPr>
        <p:spPr bwMode="auto">
          <a:xfrm>
            <a:off x="6261100" y="4484808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05</a:t>
            </a:r>
          </a:p>
        </p:txBody>
      </p:sp>
      <p:sp>
        <p:nvSpPr>
          <p:cNvPr id="14" name="Oval 32"/>
          <p:cNvSpPr>
            <a:spLocks noChangeArrowheads="1"/>
          </p:cNvSpPr>
          <p:nvPr/>
        </p:nvSpPr>
        <p:spPr bwMode="auto">
          <a:xfrm>
            <a:off x="6248400" y="4558542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06</a:t>
            </a:r>
          </a:p>
        </p:txBody>
      </p:sp>
      <p:sp>
        <p:nvSpPr>
          <p:cNvPr id="15" name="Oval 31"/>
          <p:cNvSpPr>
            <a:spLocks noChangeArrowheads="1"/>
          </p:cNvSpPr>
          <p:nvPr/>
        </p:nvSpPr>
        <p:spPr bwMode="auto">
          <a:xfrm>
            <a:off x="6248400" y="4472108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07</a:t>
            </a:r>
          </a:p>
        </p:txBody>
      </p:sp>
      <p:sp>
        <p:nvSpPr>
          <p:cNvPr id="16" name="Oval 30"/>
          <p:cNvSpPr>
            <a:spLocks noChangeArrowheads="1"/>
          </p:cNvSpPr>
          <p:nvPr/>
        </p:nvSpPr>
        <p:spPr bwMode="auto">
          <a:xfrm>
            <a:off x="6261100" y="4497508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08</a:t>
            </a:r>
          </a:p>
        </p:txBody>
      </p:sp>
      <p:sp>
        <p:nvSpPr>
          <p:cNvPr id="17" name="Oval 29"/>
          <p:cNvSpPr>
            <a:spLocks noChangeArrowheads="1"/>
          </p:cNvSpPr>
          <p:nvPr/>
        </p:nvSpPr>
        <p:spPr bwMode="auto">
          <a:xfrm>
            <a:off x="6248400" y="4497508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09</a:t>
            </a:r>
          </a:p>
        </p:txBody>
      </p:sp>
      <p:sp>
        <p:nvSpPr>
          <p:cNvPr id="18" name="Oval 28"/>
          <p:cNvSpPr>
            <a:spLocks noChangeArrowheads="1"/>
          </p:cNvSpPr>
          <p:nvPr/>
        </p:nvSpPr>
        <p:spPr bwMode="auto">
          <a:xfrm>
            <a:off x="6261100" y="4484808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19" name="Oval 18"/>
          <p:cNvSpPr/>
          <p:nvPr/>
        </p:nvSpPr>
        <p:spPr>
          <a:xfrm>
            <a:off x="524328" y="3048000"/>
            <a:ext cx="533400" cy="6096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5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57200"/>
            <a:ext cx="7162800" cy="11430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LUYỆN TẬP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1328" y="1219200"/>
            <a:ext cx="7883072" cy="344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3</a:t>
            </a:r>
          </a:p>
          <a:p>
            <a:pPr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4</a:t>
            </a:r>
          </a:p>
          <a:p>
            <a:pPr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5</a:t>
            </a:r>
          </a:p>
          <a:p>
            <a:pPr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6 </a:t>
            </a:r>
          </a:p>
        </p:txBody>
      </p:sp>
      <p:sp>
        <p:nvSpPr>
          <p:cNvPr id="5" name="Right Arrow 4">
            <a:hlinkClick r:id="rId5" action="ppaction://hlinksldjump"/>
          </p:cNvPr>
          <p:cNvSpPr/>
          <p:nvPr/>
        </p:nvSpPr>
        <p:spPr>
          <a:xfrm>
            <a:off x="651328" y="5715000"/>
            <a:ext cx="381000" cy="304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41" descr="Đong h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571" y="4114800"/>
            <a:ext cx="24384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38"/>
          <p:cNvSpPr>
            <a:spLocks noChangeArrowheads="1"/>
          </p:cNvSpPr>
          <p:nvPr/>
        </p:nvSpPr>
        <p:spPr bwMode="auto">
          <a:xfrm>
            <a:off x="4171043" y="4419600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FF3300"/>
                </a:solidFill>
              </a:rPr>
              <a:t>00</a:t>
            </a:r>
          </a:p>
        </p:txBody>
      </p:sp>
      <p:sp>
        <p:nvSpPr>
          <p:cNvPr id="21" name="Oval 37"/>
          <p:cNvSpPr>
            <a:spLocks noChangeArrowheads="1"/>
          </p:cNvSpPr>
          <p:nvPr/>
        </p:nvSpPr>
        <p:spPr bwMode="auto">
          <a:xfrm>
            <a:off x="4136571" y="4495042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01</a:t>
            </a:r>
          </a:p>
        </p:txBody>
      </p:sp>
      <p:sp>
        <p:nvSpPr>
          <p:cNvPr id="22" name="Oval 36"/>
          <p:cNvSpPr>
            <a:spLocks noChangeArrowheads="1"/>
          </p:cNvSpPr>
          <p:nvPr/>
        </p:nvSpPr>
        <p:spPr bwMode="auto">
          <a:xfrm>
            <a:off x="4171043" y="4480528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02</a:t>
            </a:r>
          </a:p>
        </p:txBody>
      </p:sp>
      <p:sp>
        <p:nvSpPr>
          <p:cNvPr id="23" name="Oval 35"/>
          <p:cNvSpPr>
            <a:spLocks noChangeArrowheads="1"/>
          </p:cNvSpPr>
          <p:nvPr/>
        </p:nvSpPr>
        <p:spPr bwMode="auto">
          <a:xfrm>
            <a:off x="4152900" y="4495042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03</a:t>
            </a:r>
          </a:p>
        </p:txBody>
      </p:sp>
      <p:sp>
        <p:nvSpPr>
          <p:cNvPr id="24" name="Oval 34"/>
          <p:cNvSpPr>
            <a:spLocks noChangeArrowheads="1"/>
          </p:cNvSpPr>
          <p:nvPr/>
        </p:nvSpPr>
        <p:spPr bwMode="auto">
          <a:xfrm>
            <a:off x="4171043" y="4500485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04</a:t>
            </a:r>
          </a:p>
        </p:txBody>
      </p:sp>
      <p:sp>
        <p:nvSpPr>
          <p:cNvPr id="25" name="Oval 33"/>
          <p:cNvSpPr>
            <a:spLocks noChangeArrowheads="1"/>
          </p:cNvSpPr>
          <p:nvPr/>
        </p:nvSpPr>
        <p:spPr bwMode="auto">
          <a:xfrm>
            <a:off x="4171043" y="4500485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05</a:t>
            </a:r>
          </a:p>
        </p:txBody>
      </p:sp>
      <p:sp>
        <p:nvSpPr>
          <p:cNvPr id="26" name="Oval 32"/>
          <p:cNvSpPr>
            <a:spLocks noChangeArrowheads="1"/>
          </p:cNvSpPr>
          <p:nvPr/>
        </p:nvSpPr>
        <p:spPr bwMode="auto">
          <a:xfrm>
            <a:off x="4136571" y="4500485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06</a:t>
            </a:r>
          </a:p>
        </p:txBody>
      </p:sp>
      <p:sp>
        <p:nvSpPr>
          <p:cNvPr id="27" name="Oval 31"/>
          <p:cNvSpPr>
            <a:spLocks noChangeArrowheads="1"/>
          </p:cNvSpPr>
          <p:nvPr/>
        </p:nvSpPr>
        <p:spPr bwMode="auto">
          <a:xfrm>
            <a:off x="4136571" y="4480528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07</a:t>
            </a:r>
          </a:p>
        </p:txBody>
      </p:sp>
      <p:sp>
        <p:nvSpPr>
          <p:cNvPr id="28" name="Oval 30"/>
          <p:cNvSpPr>
            <a:spLocks noChangeArrowheads="1"/>
          </p:cNvSpPr>
          <p:nvPr/>
        </p:nvSpPr>
        <p:spPr bwMode="auto">
          <a:xfrm>
            <a:off x="4152900" y="4495800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08</a:t>
            </a:r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4152900" y="4469642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09</a:t>
            </a:r>
          </a:p>
        </p:txBody>
      </p:sp>
      <p:sp>
        <p:nvSpPr>
          <p:cNvPr id="30" name="Oval 28"/>
          <p:cNvSpPr>
            <a:spLocks noChangeArrowheads="1"/>
          </p:cNvSpPr>
          <p:nvPr/>
        </p:nvSpPr>
        <p:spPr bwMode="auto">
          <a:xfrm>
            <a:off x="4149271" y="4483100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31" name="Oval 30"/>
          <p:cNvSpPr/>
          <p:nvPr/>
        </p:nvSpPr>
        <p:spPr>
          <a:xfrm>
            <a:off x="651328" y="2743200"/>
            <a:ext cx="515715" cy="6096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5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3200" b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LUYỆN TẬP</a:t>
            </a:r>
            <a:r>
              <a:rPr lang="en-US" sz="3200" b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3200" b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21080" y="1532015"/>
            <a:ext cx="7391400" cy="344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lót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Kali</a:t>
            </a:r>
          </a:p>
          <a:p>
            <a:pPr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Urê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Lân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>
            <a:hlinkClick r:id="rId5" action="ppaction://hlinksldjump"/>
          </p:cNvPr>
          <p:cNvSpPr/>
          <p:nvPr/>
        </p:nvSpPr>
        <p:spPr>
          <a:xfrm>
            <a:off x="1001486" y="5800271"/>
            <a:ext cx="381000" cy="304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1" descr="Đong h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91857"/>
            <a:ext cx="24384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38"/>
          <p:cNvSpPr>
            <a:spLocks noChangeArrowheads="1"/>
          </p:cNvSpPr>
          <p:nvPr/>
        </p:nvSpPr>
        <p:spPr bwMode="auto">
          <a:xfrm>
            <a:off x="4343400" y="4124927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FF3300"/>
                </a:solidFill>
              </a:rPr>
              <a:t>00</a:t>
            </a:r>
          </a:p>
        </p:txBody>
      </p:sp>
      <p:sp>
        <p:nvSpPr>
          <p:cNvPr id="9" name="Oval 37"/>
          <p:cNvSpPr>
            <a:spLocks noChangeArrowheads="1"/>
          </p:cNvSpPr>
          <p:nvPr/>
        </p:nvSpPr>
        <p:spPr bwMode="auto">
          <a:xfrm>
            <a:off x="4343400" y="4124927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01</a:t>
            </a:r>
          </a:p>
        </p:txBody>
      </p:sp>
      <p:sp>
        <p:nvSpPr>
          <p:cNvPr id="10" name="Oval 36"/>
          <p:cNvSpPr>
            <a:spLocks noChangeArrowheads="1"/>
          </p:cNvSpPr>
          <p:nvPr/>
        </p:nvSpPr>
        <p:spPr bwMode="auto">
          <a:xfrm>
            <a:off x="4359729" y="4138385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02</a:t>
            </a:r>
          </a:p>
        </p:txBody>
      </p:sp>
      <p:sp>
        <p:nvSpPr>
          <p:cNvPr id="11" name="Oval 35"/>
          <p:cNvSpPr>
            <a:spLocks noChangeArrowheads="1"/>
          </p:cNvSpPr>
          <p:nvPr/>
        </p:nvSpPr>
        <p:spPr bwMode="auto">
          <a:xfrm>
            <a:off x="4343400" y="4122585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03</a:t>
            </a:r>
          </a:p>
        </p:txBody>
      </p:sp>
      <p:sp>
        <p:nvSpPr>
          <p:cNvPr id="12" name="Oval 34"/>
          <p:cNvSpPr>
            <a:spLocks noChangeArrowheads="1"/>
          </p:cNvSpPr>
          <p:nvPr/>
        </p:nvSpPr>
        <p:spPr bwMode="auto">
          <a:xfrm>
            <a:off x="4356100" y="4122585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04</a:t>
            </a:r>
          </a:p>
        </p:txBody>
      </p:sp>
      <p:sp>
        <p:nvSpPr>
          <p:cNvPr id="13" name="Oval 33"/>
          <p:cNvSpPr>
            <a:spLocks noChangeArrowheads="1"/>
          </p:cNvSpPr>
          <p:nvPr/>
        </p:nvSpPr>
        <p:spPr bwMode="auto">
          <a:xfrm>
            <a:off x="4343400" y="4122585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05</a:t>
            </a:r>
          </a:p>
        </p:txBody>
      </p:sp>
      <p:sp>
        <p:nvSpPr>
          <p:cNvPr id="14" name="Oval 32"/>
          <p:cNvSpPr>
            <a:spLocks noChangeArrowheads="1"/>
          </p:cNvSpPr>
          <p:nvPr/>
        </p:nvSpPr>
        <p:spPr bwMode="auto">
          <a:xfrm>
            <a:off x="4343400" y="4064000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06</a:t>
            </a:r>
          </a:p>
        </p:txBody>
      </p:sp>
      <p:sp>
        <p:nvSpPr>
          <p:cNvPr id="15" name="Oval 31"/>
          <p:cNvSpPr>
            <a:spLocks noChangeArrowheads="1"/>
          </p:cNvSpPr>
          <p:nvPr/>
        </p:nvSpPr>
        <p:spPr bwMode="auto">
          <a:xfrm>
            <a:off x="4356100" y="4154714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07</a:t>
            </a:r>
          </a:p>
        </p:txBody>
      </p:sp>
      <p:sp>
        <p:nvSpPr>
          <p:cNvPr id="16" name="Oval 30"/>
          <p:cNvSpPr>
            <a:spLocks noChangeArrowheads="1"/>
          </p:cNvSpPr>
          <p:nvPr/>
        </p:nvSpPr>
        <p:spPr bwMode="auto">
          <a:xfrm>
            <a:off x="4343400" y="4160157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08</a:t>
            </a:r>
          </a:p>
        </p:txBody>
      </p:sp>
      <p:sp>
        <p:nvSpPr>
          <p:cNvPr id="17" name="Oval 29"/>
          <p:cNvSpPr>
            <a:spLocks noChangeArrowheads="1"/>
          </p:cNvSpPr>
          <p:nvPr/>
        </p:nvSpPr>
        <p:spPr bwMode="auto">
          <a:xfrm>
            <a:off x="4343400" y="4172857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09</a:t>
            </a:r>
          </a:p>
        </p:txBody>
      </p:sp>
      <p:sp>
        <p:nvSpPr>
          <p:cNvPr id="18" name="Oval 28"/>
          <p:cNvSpPr>
            <a:spLocks noChangeArrowheads="1"/>
          </p:cNvSpPr>
          <p:nvPr/>
        </p:nvSpPr>
        <p:spPr bwMode="auto">
          <a:xfrm>
            <a:off x="4356100" y="4090456"/>
            <a:ext cx="1676400" cy="1664458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19" name="Oval 18"/>
          <p:cNvSpPr/>
          <p:nvPr/>
        </p:nvSpPr>
        <p:spPr>
          <a:xfrm>
            <a:off x="1037045" y="4346270"/>
            <a:ext cx="533400" cy="62668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5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113" y="190500"/>
            <a:ext cx="7318829" cy="11430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LUYỆN TẬP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4714" y="1367167"/>
            <a:ext cx="8153400" cy="351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ct val="20000"/>
              </a:spcBef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chuồng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kali</a:t>
            </a:r>
          </a:p>
          <a:p>
            <a:pPr>
              <a:spcBef>
                <a:spcPct val="20000"/>
              </a:spcBef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NPK </a:t>
            </a:r>
          </a:p>
        </p:txBody>
      </p:sp>
      <p:sp>
        <p:nvSpPr>
          <p:cNvPr id="5" name="Right Arrow 4">
            <a:hlinkClick r:id="rId5" action="ppaction://hlinksldjump"/>
          </p:cNvPr>
          <p:cNvSpPr/>
          <p:nvPr/>
        </p:nvSpPr>
        <p:spPr>
          <a:xfrm>
            <a:off x="878114" y="5715000"/>
            <a:ext cx="381000" cy="304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1" descr="Đong h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74029"/>
            <a:ext cx="24384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38"/>
          <p:cNvSpPr>
            <a:spLocks noChangeArrowheads="1"/>
          </p:cNvSpPr>
          <p:nvPr/>
        </p:nvSpPr>
        <p:spPr bwMode="auto">
          <a:xfrm>
            <a:off x="3365500" y="4842329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FF3300"/>
                </a:solidFill>
              </a:rPr>
              <a:t>00</a:t>
            </a:r>
          </a:p>
        </p:txBody>
      </p:sp>
      <p:sp>
        <p:nvSpPr>
          <p:cNvPr id="9" name="Oval 37"/>
          <p:cNvSpPr>
            <a:spLocks noChangeArrowheads="1"/>
          </p:cNvSpPr>
          <p:nvPr/>
        </p:nvSpPr>
        <p:spPr bwMode="auto">
          <a:xfrm>
            <a:off x="3365500" y="4842329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01</a:t>
            </a:r>
          </a:p>
        </p:txBody>
      </p:sp>
      <p:sp>
        <p:nvSpPr>
          <p:cNvPr id="10" name="Oval 36"/>
          <p:cNvSpPr>
            <a:spLocks noChangeArrowheads="1"/>
          </p:cNvSpPr>
          <p:nvPr/>
        </p:nvSpPr>
        <p:spPr bwMode="auto">
          <a:xfrm>
            <a:off x="3365500" y="4842329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02</a:t>
            </a:r>
          </a:p>
        </p:txBody>
      </p:sp>
      <p:sp>
        <p:nvSpPr>
          <p:cNvPr id="11" name="Oval 35"/>
          <p:cNvSpPr>
            <a:spLocks noChangeArrowheads="1"/>
          </p:cNvSpPr>
          <p:nvPr/>
        </p:nvSpPr>
        <p:spPr bwMode="auto">
          <a:xfrm>
            <a:off x="3365500" y="4842329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03</a:t>
            </a:r>
          </a:p>
        </p:txBody>
      </p:sp>
      <p:sp>
        <p:nvSpPr>
          <p:cNvPr id="12" name="Oval 34"/>
          <p:cNvSpPr>
            <a:spLocks noChangeArrowheads="1"/>
          </p:cNvSpPr>
          <p:nvPr/>
        </p:nvSpPr>
        <p:spPr bwMode="auto">
          <a:xfrm>
            <a:off x="3365500" y="4842329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04</a:t>
            </a:r>
          </a:p>
        </p:txBody>
      </p:sp>
      <p:sp>
        <p:nvSpPr>
          <p:cNvPr id="13" name="Oval 33"/>
          <p:cNvSpPr>
            <a:spLocks noChangeArrowheads="1"/>
          </p:cNvSpPr>
          <p:nvPr/>
        </p:nvSpPr>
        <p:spPr bwMode="auto">
          <a:xfrm>
            <a:off x="3365500" y="4842329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05</a:t>
            </a:r>
          </a:p>
        </p:txBody>
      </p:sp>
      <p:sp>
        <p:nvSpPr>
          <p:cNvPr id="14" name="Oval 32"/>
          <p:cNvSpPr>
            <a:spLocks noChangeArrowheads="1"/>
          </p:cNvSpPr>
          <p:nvPr/>
        </p:nvSpPr>
        <p:spPr bwMode="auto">
          <a:xfrm>
            <a:off x="3365500" y="4842329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06</a:t>
            </a:r>
          </a:p>
        </p:txBody>
      </p:sp>
      <p:sp>
        <p:nvSpPr>
          <p:cNvPr id="15" name="Oval 31"/>
          <p:cNvSpPr>
            <a:spLocks noChangeArrowheads="1"/>
          </p:cNvSpPr>
          <p:nvPr/>
        </p:nvSpPr>
        <p:spPr bwMode="auto">
          <a:xfrm>
            <a:off x="3365500" y="4842329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07</a:t>
            </a:r>
          </a:p>
        </p:txBody>
      </p:sp>
      <p:sp>
        <p:nvSpPr>
          <p:cNvPr id="16" name="Oval 30"/>
          <p:cNvSpPr>
            <a:spLocks noChangeArrowheads="1"/>
          </p:cNvSpPr>
          <p:nvPr/>
        </p:nvSpPr>
        <p:spPr bwMode="auto">
          <a:xfrm>
            <a:off x="3365500" y="4842329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08</a:t>
            </a:r>
          </a:p>
        </p:txBody>
      </p:sp>
      <p:sp>
        <p:nvSpPr>
          <p:cNvPr id="17" name="Oval 29"/>
          <p:cNvSpPr>
            <a:spLocks noChangeArrowheads="1"/>
          </p:cNvSpPr>
          <p:nvPr/>
        </p:nvSpPr>
        <p:spPr bwMode="auto">
          <a:xfrm>
            <a:off x="3365500" y="4842329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09</a:t>
            </a:r>
          </a:p>
        </p:txBody>
      </p:sp>
      <p:sp>
        <p:nvSpPr>
          <p:cNvPr id="18" name="Oval 28"/>
          <p:cNvSpPr>
            <a:spLocks noChangeArrowheads="1"/>
          </p:cNvSpPr>
          <p:nvPr/>
        </p:nvSpPr>
        <p:spPr bwMode="auto">
          <a:xfrm>
            <a:off x="3365500" y="4842329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19" name="Oval 18"/>
          <p:cNvSpPr/>
          <p:nvPr/>
        </p:nvSpPr>
        <p:spPr>
          <a:xfrm>
            <a:off x="344714" y="2743200"/>
            <a:ext cx="533400" cy="6096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1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99322"/>
            <a:ext cx="6589199" cy="82369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LUYỆN TẬP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0029" y="990600"/>
            <a:ext cx="8153400" cy="344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 Xi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măng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xi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măng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>
            <a:hlinkClick r:id="rId5" action="ppaction://hlinksldjump"/>
          </p:cNvPr>
          <p:cNvSpPr/>
          <p:nvPr/>
        </p:nvSpPr>
        <p:spPr>
          <a:xfrm>
            <a:off x="943429" y="5664200"/>
            <a:ext cx="381000" cy="304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1" descr="Đong h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95800"/>
            <a:ext cx="24384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38"/>
          <p:cNvSpPr>
            <a:spLocks noChangeArrowheads="1"/>
          </p:cNvSpPr>
          <p:nvPr/>
        </p:nvSpPr>
        <p:spPr bwMode="auto">
          <a:xfrm>
            <a:off x="3365500" y="4864100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FF3300"/>
                </a:solidFill>
              </a:rPr>
              <a:t>00</a:t>
            </a:r>
          </a:p>
        </p:txBody>
      </p:sp>
      <p:sp>
        <p:nvSpPr>
          <p:cNvPr id="10" name="Oval 37"/>
          <p:cNvSpPr>
            <a:spLocks noChangeArrowheads="1"/>
          </p:cNvSpPr>
          <p:nvPr/>
        </p:nvSpPr>
        <p:spPr bwMode="auto">
          <a:xfrm>
            <a:off x="3365500" y="4864100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01</a:t>
            </a:r>
          </a:p>
        </p:txBody>
      </p:sp>
      <p:sp>
        <p:nvSpPr>
          <p:cNvPr id="11" name="Oval 36"/>
          <p:cNvSpPr>
            <a:spLocks noChangeArrowheads="1"/>
          </p:cNvSpPr>
          <p:nvPr/>
        </p:nvSpPr>
        <p:spPr bwMode="auto">
          <a:xfrm>
            <a:off x="3365500" y="4864100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02</a:t>
            </a:r>
          </a:p>
        </p:txBody>
      </p:sp>
      <p:sp>
        <p:nvSpPr>
          <p:cNvPr id="12" name="Oval 35"/>
          <p:cNvSpPr>
            <a:spLocks noChangeArrowheads="1"/>
          </p:cNvSpPr>
          <p:nvPr/>
        </p:nvSpPr>
        <p:spPr bwMode="auto">
          <a:xfrm>
            <a:off x="3365500" y="4864100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03</a:t>
            </a:r>
          </a:p>
        </p:txBody>
      </p:sp>
      <p:sp>
        <p:nvSpPr>
          <p:cNvPr id="13" name="Oval 34"/>
          <p:cNvSpPr>
            <a:spLocks noChangeArrowheads="1"/>
          </p:cNvSpPr>
          <p:nvPr/>
        </p:nvSpPr>
        <p:spPr bwMode="auto">
          <a:xfrm>
            <a:off x="3365500" y="4864100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04</a:t>
            </a:r>
          </a:p>
        </p:txBody>
      </p:sp>
      <p:sp>
        <p:nvSpPr>
          <p:cNvPr id="14" name="Oval 33"/>
          <p:cNvSpPr>
            <a:spLocks noChangeArrowheads="1"/>
          </p:cNvSpPr>
          <p:nvPr/>
        </p:nvSpPr>
        <p:spPr bwMode="auto">
          <a:xfrm>
            <a:off x="3365500" y="4864100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05</a:t>
            </a:r>
          </a:p>
        </p:txBody>
      </p:sp>
      <p:sp>
        <p:nvSpPr>
          <p:cNvPr id="15" name="Oval 32"/>
          <p:cNvSpPr>
            <a:spLocks noChangeArrowheads="1"/>
          </p:cNvSpPr>
          <p:nvPr/>
        </p:nvSpPr>
        <p:spPr bwMode="auto">
          <a:xfrm>
            <a:off x="3365500" y="4864100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06</a:t>
            </a: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3365500" y="4864100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07</a:t>
            </a:r>
          </a:p>
        </p:txBody>
      </p:sp>
      <p:sp>
        <p:nvSpPr>
          <p:cNvPr id="17" name="Oval 30"/>
          <p:cNvSpPr>
            <a:spLocks noChangeArrowheads="1"/>
          </p:cNvSpPr>
          <p:nvPr/>
        </p:nvSpPr>
        <p:spPr bwMode="auto">
          <a:xfrm>
            <a:off x="3365500" y="4864100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08</a:t>
            </a:r>
          </a:p>
        </p:txBody>
      </p:sp>
      <p:sp>
        <p:nvSpPr>
          <p:cNvPr id="18" name="Oval 29"/>
          <p:cNvSpPr>
            <a:spLocks noChangeArrowheads="1"/>
          </p:cNvSpPr>
          <p:nvPr/>
        </p:nvSpPr>
        <p:spPr bwMode="auto">
          <a:xfrm>
            <a:off x="3365500" y="4864100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09</a:t>
            </a:r>
          </a:p>
        </p:txBody>
      </p:sp>
      <p:sp>
        <p:nvSpPr>
          <p:cNvPr id="19" name="Oval 28"/>
          <p:cNvSpPr>
            <a:spLocks noChangeArrowheads="1"/>
          </p:cNvSpPr>
          <p:nvPr/>
        </p:nvSpPr>
        <p:spPr bwMode="auto">
          <a:xfrm>
            <a:off x="3365500" y="4864100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20" name="Oval 19"/>
          <p:cNvSpPr/>
          <p:nvPr/>
        </p:nvSpPr>
        <p:spPr>
          <a:xfrm>
            <a:off x="410029" y="3850971"/>
            <a:ext cx="533400" cy="6096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1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1" y="330814"/>
            <a:ext cx="4114800" cy="67129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LUYỆN TẬP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4585" y="926357"/>
            <a:ext cx="8153400" cy="344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ight Arrow 4">
            <a:hlinkClick r:id="rId5" action="ppaction://hlinksldjump"/>
          </p:cNvPr>
          <p:cNvSpPr/>
          <p:nvPr/>
        </p:nvSpPr>
        <p:spPr>
          <a:xfrm>
            <a:off x="722086" y="5921829"/>
            <a:ext cx="381000" cy="304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1" descr="Đong h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157" y="4291551"/>
            <a:ext cx="24384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38"/>
          <p:cNvSpPr>
            <a:spLocks noChangeArrowheads="1"/>
          </p:cNvSpPr>
          <p:nvPr/>
        </p:nvSpPr>
        <p:spPr bwMode="auto">
          <a:xfrm>
            <a:off x="3643085" y="4616308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FF3300"/>
                </a:solidFill>
              </a:rPr>
              <a:t>00</a:t>
            </a:r>
          </a:p>
        </p:txBody>
      </p:sp>
      <p:sp>
        <p:nvSpPr>
          <p:cNvPr id="9" name="Oval 37"/>
          <p:cNvSpPr>
            <a:spLocks noChangeArrowheads="1"/>
          </p:cNvSpPr>
          <p:nvPr/>
        </p:nvSpPr>
        <p:spPr bwMode="auto">
          <a:xfrm>
            <a:off x="3664857" y="4659851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01</a:t>
            </a:r>
          </a:p>
        </p:txBody>
      </p:sp>
      <p:sp>
        <p:nvSpPr>
          <p:cNvPr id="10" name="Oval 36"/>
          <p:cNvSpPr>
            <a:spLocks noChangeArrowheads="1"/>
          </p:cNvSpPr>
          <p:nvPr/>
        </p:nvSpPr>
        <p:spPr bwMode="auto">
          <a:xfrm>
            <a:off x="3664857" y="4572000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02</a:t>
            </a:r>
          </a:p>
        </p:txBody>
      </p:sp>
      <p:sp>
        <p:nvSpPr>
          <p:cNvPr id="11" name="Oval 35"/>
          <p:cNvSpPr>
            <a:spLocks noChangeArrowheads="1"/>
          </p:cNvSpPr>
          <p:nvPr/>
        </p:nvSpPr>
        <p:spPr bwMode="auto">
          <a:xfrm>
            <a:off x="3643085" y="4560065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03</a:t>
            </a:r>
          </a:p>
        </p:txBody>
      </p:sp>
      <p:sp>
        <p:nvSpPr>
          <p:cNvPr id="12" name="Oval 34"/>
          <p:cNvSpPr>
            <a:spLocks noChangeArrowheads="1"/>
          </p:cNvSpPr>
          <p:nvPr/>
        </p:nvSpPr>
        <p:spPr bwMode="auto">
          <a:xfrm>
            <a:off x="3643085" y="4644572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04</a:t>
            </a:r>
          </a:p>
        </p:txBody>
      </p:sp>
      <p:sp>
        <p:nvSpPr>
          <p:cNvPr id="13" name="Oval 33"/>
          <p:cNvSpPr>
            <a:spLocks noChangeArrowheads="1"/>
          </p:cNvSpPr>
          <p:nvPr/>
        </p:nvSpPr>
        <p:spPr bwMode="auto">
          <a:xfrm>
            <a:off x="3643085" y="4659851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05</a:t>
            </a:r>
          </a:p>
        </p:txBody>
      </p:sp>
      <p:sp>
        <p:nvSpPr>
          <p:cNvPr id="14" name="Oval 32"/>
          <p:cNvSpPr>
            <a:spLocks noChangeArrowheads="1"/>
          </p:cNvSpPr>
          <p:nvPr/>
        </p:nvSpPr>
        <p:spPr bwMode="auto">
          <a:xfrm>
            <a:off x="3652157" y="4608286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06</a:t>
            </a:r>
          </a:p>
        </p:txBody>
      </p:sp>
      <p:sp>
        <p:nvSpPr>
          <p:cNvPr id="15" name="Oval 31"/>
          <p:cNvSpPr>
            <a:spLocks noChangeArrowheads="1"/>
          </p:cNvSpPr>
          <p:nvPr/>
        </p:nvSpPr>
        <p:spPr bwMode="auto">
          <a:xfrm>
            <a:off x="3664857" y="4608286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07</a:t>
            </a:r>
          </a:p>
        </p:txBody>
      </p:sp>
      <p:sp>
        <p:nvSpPr>
          <p:cNvPr id="16" name="Oval 30"/>
          <p:cNvSpPr>
            <a:spLocks noChangeArrowheads="1"/>
          </p:cNvSpPr>
          <p:nvPr/>
        </p:nvSpPr>
        <p:spPr bwMode="auto">
          <a:xfrm>
            <a:off x="3744685" y="4672551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08</a:t>
            </a:r>
          </a:p>
        </p:txBody>
      </p:sp>
      <p:sp>
        <p:nvSpPr>
          <p:cNvPr id="17" name="Oval 29"/>
          <p:cNvSpPr>
            <a:spLocks noChangeArrowheads="1"/>
          </p:cNvSpPr>
          <p:nvPr/>
        </p:nvSpPr>
        <p:spPr bwMode="auto">
          <a:xfrm>
            <a:off x="3652157" y="4672551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09</a:t>
            </a:r>
          </a:p>
        </p:txBody>
      </p:sp>
      <p:sp>
        <p:nvSpPr>
          <p:cNvPr id="18" name="Oval 28"/>
          <p:cNvSpPr>
            <a:spLocks noChangeArrowheads="1"/>
          </p:cNvSpPr>
          <p:nvPr/>
        </p:nvSpPr>
        <p:spPr bwMode="auto">
          <a:xfrm>
            <a:off x="3664857" y="4659851"/>
            <a:ext cx="1756228" cy="1600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19" name="Oval 18"/>
          <p:cNvSpPr/>
          <p:nvPr/>
        </p:nvSpPr>
        <p:spPr>
          <a:xfrm>
            <a:off x="404585" y="3124200"/>
            <a:ext cx="533400" cy="6096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1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7545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u="sng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tập</a:t>
            </a:r>
            <a:r>
              <a:rPr lang="en-US" sz="3600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Hãy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lựa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chọn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loại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phân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bón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thích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hợp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loại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trồng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phổ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biến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ở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địa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phương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em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Yêu</a:t>
            </a:r>
            <a:r>
              <a:rPr lang="en-US" sz="3600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cầu</a:t>
            </a:r>
            <a:r>
              <a:rPr lang="en-US" sz="3600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  <a:endParaRPr lang="en-US" sz="3600" b="1" dirty="0" smtClean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ỗi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giấy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nộp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sau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552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KHỞI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869" y="1417638"/>
            <a:ext cx="5188131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5" name="Pentagon 4"/>
          <p:cNvSpPr/>
          <p:nvPr/>
        </p:nvSpPr>
        <p:spPr>
          <a:xfrm>
            <a:off x="838200" y="2209800"/>
            <a:ext cx="7620000" cy="1296473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spcBef>
                <a:spcPct val="20000"/>
              </a:spcBef>
            </a:pPr>
            <a:r>
              <a:rPr lang="de-DE" sz="32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Câu </a:t>
            </a:r>
            <a:r>
              <a:rPr lang="de-DE" sz="32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1: </a:t>
            </a:r>
            <a:r>
              <a:rPr lang="de-DE" sz="32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Nguyên </a:t>
            </a:r>
            <a:r>
              <a:rPr lang="de-DE" sz="3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nhân dẫn đến ô nhiễm môi trường đất do đâu?</a:t>
            </a:r>
            <a:endParaRPr lang="en-US" sz="3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838200" y="3588913"/>
            <a:ext cx="7696200" cy="1440287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spcBef>
                <a:spcPct val="20000"/>
              </a:spcBef>
            </a:pPr>
            <a:r>
              <a:rPr lang="de-DE" sz="32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Câu </a:t>
            </a:r>
            <a:r>
              <a:rPr lang="de-DE" sz="32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2: </a:t>
            </a:r>
            <a:r>
              <a:rPr lang="de-DE" sz="32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Theo </a:t>
            </a:r>
            <a:r>
              <a:rPr lang="de-DE" sz="3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em để hạn chế ô nhiễm môi trường trong trồng trọt chúng ta cần làm gì?</a:t>
            </a:r>
            <a:endParaRPr lang="en-US" sz="3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127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8: SỬ DỤNG VÀ BẢO QUẢN PHÂN BÓN</a:t>
            </a:r>
          </a:p>
        </p:txBody>
      </p:sp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4289" y="2133600"/>
            <a:ext cx="6048922" cy="377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1371600"/>
            <a:ext cx="4565073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657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28600"/>
            <a:ext cx="8458200" cy="914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I.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Tìm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hiểu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cách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sử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dụng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phân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bón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hóa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học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phân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bón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hữu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cơ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phân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bón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vi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sinh</a:t>
            </a:r>
            <a:endParaRPr lang="en-US" sz="3200" b="1" u="sng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-96982" y="674914"/>
            <a:ext cx="89154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sz="2400" b="1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17634"/>
              </p:ext>
            </p:extLst>
          </p:nvPr>
        </p:nvGraphicFramePr>
        <p:xfrm>
          <a:off x="457200" y="1436914"/>
          <a:ext cx="8229600" cy="4262699"/>
        </p:xfrm>
        <a:graphic>
          <a:graphicData uri="http://schemas.openxmlformats.org/drawingml/2006/table">
            <a:tbl>
              <a:tblPr firstRow="1" firstCol="1" bandRow="1"/>
              <a:tblGrid>
                <a:gridCol w="3958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1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Câu hỏi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Cách sử dụng phân hóa học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02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Câu 1</a:t>
                      </a: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Phân đạm, phân kali được bón như thế nào?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Hiệu</a:t>
                      </a:r>
                      <a:r>
                        <a:rPr lang="en-US" sz="2000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quả nhanh dùng để bón lót và bón thúc.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60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Câu 2:</a:t>
                      </a: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Vì sao phân lân thường không dùng để bón thúc?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Phân</a:t>
                      </a:r>
                      <a:r>
                        <a:rPr lang="en-US" sz="2000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lân dùng bón lót để có thời gian hòa tan.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11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Câu 3:</a:t>
                      </a: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Vì sao phân hóa học nên bón với lượng vừa phải? Nếu bón liên tục quá nhiều thì chúng ta nên làm gì?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Sử</a:t>
                      </a:r>
                      <a:r>
                        <a:rPr lang="en-US" sz="2000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dụng liên tục nhiều năm đất sẽ hóa chua, cần bón vôi cải tạo đất.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74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Câu 4:</a:t>
                      </a: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Để bón phân hóa học hiệu quả theo em cần đảm bảo nguyên tắt nào?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Lựa</a:t>
                      </a:r>
                      <a:r>
                        <a:rPr lang="en-US" sz="2000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chọn phân bón phù hợp, bón đúng thời điểm và liều lượng, chú ý đến thời tiết không bón vào ngày mưa.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9719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18011"/>
            <a:ext cx="8229600" cy="1143000"/>
          </a:xfrm>
        </p:spPr>
        <p:txBody>
          <a:bodyPr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I.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hiểu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cách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sử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dụng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phân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bón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hóa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phân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bón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hữu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cơ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phân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bón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vi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sinh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2822176"/>
              </p:ext>
            </p:extLst>
          </p:nvPr>
        </p:nvGraphicFramePr>
        <p:xfrm>
          <a:off x="457200" y="1524000"/>
          <a:ext cx="8305800" cy="4484780"/>
        </p:xfrm>
        <a:graphic>
          <a:graphicData uri="http://schemas.openxmlformats.org/drawingml/2006/table">
            <a:tbl>
              <a:tblPr firstRow="1" firstCol="1" bandRow="1"/>
              <a:tblGrid>
                <a:gridCol w="39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5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Câu hỏi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Cách sử dụng phân hữu cơ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01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Câu</a:t>
                      </a:r>
                      <a:r>
                        <a:rPr lang="en-US" sz="2000" b="1" baseline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1: 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Khi bón phân hữu cơ cây trồng hấp thụ được liền không? Vì sao?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Cây</a:t>
                      </a:r>
                      <a:r>
                        <a:rPr lang="en-US" sz="2000" baseline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trồng không hấp thụ được liền, cần có thời gian khoáng hóa cây mới hấp thụ được.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24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Câu 2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Bón nhiều phân hữu cơ đất trồng có bị ảnh hưởng gì không?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Hiệu</a:t>
                      </a:r>
                      <a:r>
                        <a:rPr lang="en-US" sz="2000" baseline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lực bền, hiệu quả kéo dài không gây hại cho đất.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56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Câu 3: </a:t>
                      </a:r>
                      <a:r>
                        <a:rPr lang="de-DE" sz="2000" kern="900" spc="1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Phân hữu cơ thường bón vào giai đoạn nào khi trồng cây?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Câu 4: </a:t>
                      </a:r>
                      <a:r>
                        <a:rPr lang="de-DE" sz="2000" kern="900" spc="1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Để hiệu quả phân hữu cơ nhanh hơn theo em cần làm gì?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Thường</a:t>
                      </a:r>
                      <a:r>
                        <a:rPr lang="en-US" sz="2000" baseline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dùng để bón lót trước gieo trồng.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 baseline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Nên ủ hoai mục trước khi bón,.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 baseline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Để nâng cao hiệu quả cần phối hợp luân canh với phân vô cơ.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813537"/>
              </p:ext>
            </p:extLst>
          </p:nvPr>
        </p:nvGraphicFramePr>
        <p:xfrm>
          <a:off x="457199" y="4873171"/>
          <a:ext cx="8305801" cy="1146629"/>
        </p:xfrm>
        <a:graphic>
          <a:graphicData uri="http://schemas.openxmlformats.org/drawingml/2006/table">
            <a:tbl>
              <a:tblPr/>
              <a:tblGrid>
                <a:gridCol w="8305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6629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0376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3929"/>
            <a:ext cx="8229600" cy="1143000"/>
          </a:xfrm>
        </p:spPr>
        <p:txBody>
          <a:bodyPr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I.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hiểu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cách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sử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dụng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phân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bón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hóa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phân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bón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hữu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cơ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phân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bón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vi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sinh</a:t>
            </a:r>
            <a:r>
              <a:rPr lang="en-US" sz="3200" b="1" u="sng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3200" b="1" u="sng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0427269"/>
              </p:ext>
            </p:extLst>
          </p:nvPr>
        </p:nvGraphicFramePr>
        <p:xfrm>
          <a:off x="457200" y="1266929"/>
          <a:ext cx="8382000" cy="4600471"/>
        </p:xfrm>
        <a:graphic>
          <a:graphicData uri="http://schemas.openxmlformats.org/drawingml/2006/table">
            <a:tbl>
              <a:tblPr firstRow="1" firstCol="1" bandRow="1"/>
              <a:tblGrid>
                <a:gridCol w="402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6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Câu hỏi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Cách sử dụng phân vi sinh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2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Câu 1</a:t>
                      </a:r>
                      <a:r>
                        <a:rPr lang="en-US" sz="2000" b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</a:t>
                      </a:r>
                      <a:r>
                        <a:rPr lang="en-US" sz="2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Phân vi sinh vật được bón như thế nào?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Trộn</a:t>
                      </a:r>
                      <a:r>
                        <a:rPr lang="en-US" sz="2000" baseline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hoặc tẩm vào hạt, rễ cây trước khi gieo trồng.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32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Câu 2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Cách bón phân vi sinh vật đối với cây ngắn ngày và cây dài ngày có gì khác nhau?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Cây</a:t>
                      </a:r>
                      <a:r>
                        <a:rPr lang="en-US" sz="2000" baseline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ngắn ngày dùng để bón lót trước khi trồng, cây dài ngày thường bón sau mỗi vụ thu hoạch.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9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Câu 3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Để bón phân vi sinh vật hiệu quả cần chú ý điều gì?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Cần</a:t>
                      </a:r>
                      <a:r>
                        <a:rPr lang="en-US" sz="2000" baseline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đảm bảo độ ẩm của đất để vi sinh vật hoạt động. 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9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Câu</a:t>
                      </a:r>
                      <a:r>
                        <a:rPr lang="en-US" sz="2000" b="1" baseline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4:</a:t>
                      </a:r>
                      <a:r>
                        <a:rPr lang="en-US" sz="2000" baseline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Dùng phân vi sinh vật liên tục nhiều năm có gây hại cho đất không?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 kern="1200">
                          <a:effectLst/>
                          <a:latin typeface="Times New Roman"/>
                          <a:ea typeface="Calibri"/>
                        </a:rPr>
                        <a:t>Bón vào đất làm tăng số lượng vi sinh 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 kern="1200">
                          <a:effectLst/>
                          <a:latin typeface="Times New Roman"/>
                          <a:ea typeface="Calibri"/>
                        </a:rPr>
                        <a:t>Sử dụng nhiều không gây hại đến đất trồng.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581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228600"/>
            <a:ext cx="8343900" cy="1143000"/>
          </a:xfrm>
        </p:spPr>
        <p:txBody>
          <a:bodyPr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II.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hiểu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cách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bảo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quản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phân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bón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hóa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phân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bón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hữu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cơ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phân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bón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vi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sinh</a:t>
            </a:r>
            <a:r>
              <a:rPr lang="en-US" sz="3200" b="1" u="sng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3200" b="1" u="sng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sz="32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18" y="1866367"/>
            <a:ext cx="2243363" cy="3848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" y="1896399"/>
            <a:ext cx="2212975" cy="3788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029" y="1881885"/>
            <a:ext cx="1908175" cy="3788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881884"/>
            <a:ext cx="2438400" cy="3788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681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0050" y="228600"/>
            <a:ext cx="8343900" cy="1143000"/>
          </a:xfrm>
        </p:spPr>
        <p:txBody>
          <a:bodyPr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II.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hiểu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cách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bảo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quản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phân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bón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hóa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phân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bón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hữu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cơ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phân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bón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vi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sinh</a:t>
            </a:r>
            <a:r>
              <a:rPr lang="en-US" sz="3200" b="1" u="sng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3200" b="1" u="sng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06434"/>
            <a:ext cx="8229600" cy="4327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spcBef>
                <a:spcPct val="20000"/>
              </a:spcBef>
              <a:buNone/>
            </a:pPr>
            <a:r>
              <a:rPr lang="en-US" sz="32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Yêu</a:t>
            </a:r>
            <a:r>
              <a:rPr lang="en-US" sz="32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ct val="20000"/>
              </a:spcBef>
              <a:buNone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SGK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10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phút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đưa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quản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bón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bón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hữu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bón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vi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bày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sáng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A</a:t>
            </a:r>
            <a:r>
              <a:rPr lang="en-US" sz="32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0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spcBef>
                <a:spcPct val="20000"/>
              </a:spcBef>
              <a:buNone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treo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trí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>
              <a:spcBef>
                <a:spcPct val="20000"/>
              </a:spcBef>
              <a:buNone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GV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ngẫu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0397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43529"/>
            <a:ext cx="4343400" cy="4029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182940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II.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Tìm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hiểu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cách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bảo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quản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phân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bón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hóa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học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phân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bón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hữu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cơ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phân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bón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vi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sinh</a:t>
            </a:r>
            <a:r>
              <a:rPr lang="en-US" sz="3200" b="1" u="sng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en-US" sz="3200" b="1" u="sng" dirty="0">
                <a:solidFill>
                  <a:prstClr val="black"/>
                </a:solidFill>
                <a:ea typeface="+mj-ea"/>
                <a:cs typeface="+mj-cs"/>
              </a:rPr>
            </a:br>
            <a:endParaRPr lang="en-U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4343400" cy="3944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28800" y="5094514"/>
            <a:ext cx="9144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07414" y="5094514"/>
            <a:ext cx="9144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773057"/>
            <a:ext cx="8839200" cy="932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(?) Em hãy cho biết phương pháp bảo quản phân bón hữu cơ ở H.1 và H.2?</a:t>
            </a:r>
          </a:p>
        </p:txBody>
      </p:sp>
    </p:spTree>
    <p:extLst>
      <p:ext uri="{BB962C8B-B14F-4D97-AF65-F5344CB8AC3E}">
        <p14:creationId xmlns:p14="http://schemas.microsoft.com/office/powerpoint/2010/main" val="334318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1641</TotalTime>
  <Words>1255</Words>
  <Application>Microsoft Office PowerPoint</Application>
  <PresentationFormat>On-screen Show (4:3)</PresentationFormat>
  <Paragraphs>195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Wingdings 3</vt:lpstr>
      <vt:lpstr>Wisp</vt:lpstr>
      <vt:lpstr>PowerPoint Presentation</vt:lpstr>
      <vt:lpstr>KHỞI ĐỘNG</vt:lpstr>
      <vt:lpstr>Bài 8: SỬ DỤNG VÀ BẢO QUẢN PHÂN BÓN</vt:lpstr>
      <vt:lpstr>PowerPoint Presentation</vt:lpstr>
      <vt:lpstr>I. Tìm hiểu cách sử dụng phân bón hóa học, phân bón hữu cơ, phân bón vi sinh</vt:lpstr>
      <vt:lpstr>I. Tìm hiểu cách sử dụng phân bón hóa học, phân bón hữu cơ, phân bón vi sinh </vt:lpstr>
      <vt:lpstr>II. Tìm hiểu cách bảo quản phân bón hóa học, phân bón hữu cơ, phân bón vi sinh </vt:lpstr>
      <vt:lpstr>II. Tìm hiểu cách bảo quản phân bón hóa học, phân bón hữu cơ, phân bón vi sinh </vt:lpstr>
      <vt:lpstr>PowerPoint Presentation</vt:lpstr>
      <vt:lpstr>LUYỆN TẬP </vt:lpstr>
      <vt:lpstr>LUYỆN TẬP </vt:lpstr>
      <vt:lpstr>LUYỆN TẬP </vt:lpstr>
      <vt:lpstr>LUYỆN TẬP </vt:lpstr>
      <vt:lpstr>LUYỆN TẬP </vt:lpstr>
      <vt:lpstr>LUYỆN TẬP </vt:lpstr>
      <vt:lpstr>LUYỆN TẬP </vt:lpstr>
      <vt:lpstr>LUYỆN TẬP </vt:lpstr>
      <vt:lpstr>VẬN DỤNG</vt:lpstr>
    </vt:vector>
  </TitlesOfParts>
  <Manager>TV-STEM</Manager>
  <Company>TV-STEM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TV-STEM</dc:title>
  <dc:subject>TV-STEM</dc:subject>
  <dc:creator>TV-STEM</dc:creator>
  <dc:description>TV-STEM</dc:description>
  <cp:lastModifiedBy>DEII</cp:lastModifiedBy>
  <cp:revision>172</cp:revision>
  <dcterms:created xsi:type="dcterms:W3CDTF">2021-07-26T02:24:31Z</dcterms:created>
  <dcterms:modified xsi:type="dcterms:W3CDTF">2023-03-25T14:02:39Z</dcterms:modified>
  <cp:category>TV-STEM</cp:category>
</cp:coreProperties>
</file>